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7" r:id="rId13"/>
    <p:sldId id="269" r:id="rId14"/>
  </p:sldIdLst>
  <p:sldSz cx="14630400" cy="8229600"/>
  <p:notesSz cx="8229600" cy="14630400"/>
  <p:embeddedFontLst>
    <p:embeddedFont>
      <p:font typeface="DM Sans Semi Bold" panose="020B0604020202020204" charset="0"/>
      <p:regular r:id="rId17"/>
    </p:embeddedFont>
    <p:embeddedFont>
      <p:font typeface="Inter Medium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9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EE43A-1C4D-7C08-5797-1481726BC4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76A78-495F-E2E4-805E-8D712903E76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1D716-3521-41FC-927F-334E7561F61D}" type="datetimeFigureOut">
              <a:rPr lang="en-IN" smtClean="0"/>
              <a:t>13-01-2026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21ACD7-71AA-F634-65A2-9F7C8F1913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F6A1C-7B90-1CE9-BC7F-F0C673EF72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DFC84-15C8-42C0-A2F4-56F82744070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944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0941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3AB03-F3DF-8A34-377C-9D711F69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B69C2-0D47-DF99-F264-9AB7BAC02B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B7712B-F75A-74B9-886F-E9A100F40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70016-A924-27CA-5673-3ACFBFF07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37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r-prince-yadav/Healthcare-AI-Agent-2.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healthcare-ai-agent-2-0.onrender.com/" TargetMode="External"/><Relationship Id="rId5" Type="http://schemas.openxmlformats.org/officeDocument/2006/relationships/hyperlink" Target="https://healthcare-ai-agent-20.streamlit.app/" TargetMode="External"/><Relationship Id="rId4" Type="http://schemas.openxmlformats.org/officeDocument/2006/relationships/hyperlink" Target="https://drive.google.com/drive/folders/13fcZtKK3jx96qCPn7gzoZnNzKlGBC-Jk?usp=sharin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9034" y="1780942"/>
            <a:ext cx="4667715" cy="46677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884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Healthcare Agent AI – Intelligent Personal Healthcare Assistant</a:t>
            </a:r>
            <a:endParaRPr lang="en-US" sz="4450" b="1" dirty="0"/>
          </a:p>
        </p:txBody>
      </p:sp>
      <p:sp>
        <p:nvSpPr>
          <p:cNvPr id="4" name="Text 1"/>
          <p:cNvSpPr/>
          <p:nvPr/>
        </p:nvSpPr>
        <p:spPr>
          <a:xfrm>
            <a:off x="793789" y="447465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 AI-Powered Personal Healthcare Assistant Built using Streamlit, Python, Supabase, and LLMs.</a:t>
            </a:r>
            <a:endParaRPr lang="en-US" sz="20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87E73ACD-D0E5-4837-27EF-10B9DD48CD6C}"/>
              </a:ext>
            </a:extLst>
          </p:cNvPr>
          <p:cNvSpPr/>
          <p:nvPr/>
        </p:nvSpPr>
        <p:spPr>
          <a:xfrm>
            <a:off x="793790" y="628612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Name: Prince Rajendraprasad Yadav</a:t>
            </a:r>
            <a:br>
              <a:rPr lang="en-US" sz="20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</a:br>
            <a:r>
              <a:rPr lang="en-US" sz="20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Class: Data Science And Artificial Intelligence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College: HVPS Ramniranjan Jhunjhunwala College</a:t>
            </a:r>
          </a:p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Course: Applied AI Internship – AICTE IBM </a:t>
            </a:r>
            <a:r>
              <a:rPr lang="en-US" sz="2000" b="1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SkillsBuild</a:t>
            </a:r>
            <a:endParaRPr lang="en-US" sz="2000" b="1" dirty="0">
              <a:solidFill>
                <a:srgbClr val="464646"/>
              </a:solidFill>
              <a:latin typeface="Inter Medium" pitchFamily="34" charset="0"/>
              <a:ea typeface="Inter Medium" pitchFamily="34" charset="-122"/>
              <a:cs typeface="Inter Medium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2048" y="691872"/>
            <a:ext cx="7295436" cy="609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Future Scope &amp; SDG Alignment</a:t>
            </a:r>
            <a:endParaRPr lang="en-US" sz="3800" b="1" dirty="0"/>
          </a:p>
        </p:txBody>
      </p:sp>
      <p:sp>
        <p:nvSpPr>
          <p:cNvPr id="3" name="Text 1"/>
          <p:cNvSpPr/>
          <p:nvPr/>
        </p:nvSpPr>
        <p:spPr>
          <a:xfrm>
            <a:off x="1142048" y="1594604"/>
            <a:ext cx="12346305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commitment extends beyond current functionalities, aiming for continuous innovation aligned with global health goals.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048" y="2126337"/>
            <a:ext cx="6173153" cy="78069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37191" y="3102173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Predictive Analytics</a:t>
            </a:r>
            <a:endParaRPr lang="en-US" sz="2400" b="1" dirty="0"/>
          </a:p>
        </p:txBody>
      </p:sp>
      <p:sp>
        <p:nvSpPr>
          <p:cNvPr id="6" name="Text 3"/>
          <p:cNvSpPr/>
          <p:nvPr/>
        </p:nvSpPr>
        <p:spPr>
          <a:xfrm>
            <a:off x="1337191" y="3524131"/>
            <a:ext cx="578286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Developing capabilities for proactive health insights and risk prediction.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26337"/>
            <a:ext cx="6173153" cy="7806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0343" y="3102173"/>
            <a:ext cx="2468880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Wearable Integration</a:t>
            </a:r>
            <a:endParaRPr lang="en-US" sz="2400" b="1" dirty="0"/>
          </a:p>
        </p:txBody>
      </p:sp>
      <p:sp>
        <p:nvSpPr>
          <p:cNvPr id="9" name="Text 5"/>
          <p:cNvSpPr/>
          <p:nvPr/>
        </p:nvSpPr>
        <p:spPr>
          <a:xfrm>
            <a:off x="7510343" y="3524131"/>
            <a:ext cx="578286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Seamless connectivity with wearable devices for real-time health monitoring.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048" y="4538782"/>
            <a:ext cx="6173153" cy="78069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37191" y="5514618"/>
            <a:ext cx="258091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Telemedicine Support</a:t>
            </a:r>
            <a:endParaRPr lang="en-US" sz="2400" b="1" dirty="0"/>
          </a:p>
        </p:txBody>
      </p:sp>
      <p:sp>
        <p:nvSpPr>
          <p:cNvPr id="12" name="Text 7"/>
          <p:cNvSpPr/>
          <p:nvPr/>
        </p:nvSpPr>
        <p:spPr>
          <a:xfrm>
            <a:off x="1337191" y="5936575"/>
            <a:ext cx="578286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Integrating virtual consultation options to enhance access to care.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538782"/>
            <a:ext cx="6173153" cy="78069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0343" y="5514618"/>
            <a:ext cx="2439948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Multi-Language</a:t>
            </a:r>
            <a:endParaRPr lang="en-US" sz="2400" b="1" dirty="0"/>
          </a:p>
        </p:txBody>
      </p:sp>
      <p:sp>
        <p:nvSpPr>
          <p:cNvPr id="15" name="Text 9"/>
          <p:cNvSpPr/>
          <p:nvPr/>
        </p:nvSpPr>
        <p:spPr>
          <a:xfrm>
            <a:off x="7510343" y="5936575"/>
            <a:ext cx="5782866" cy="624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Expanding language support to serve a diverse global user base.</a:t>
            </a:r>
            <a:endParaRPr lang="en-US" sz="1600" dirty="0"/>
          </a:p>
        </p:txBody>
      </p:sp>
      <p:sp>
        <p:nvSpPr>
          <p:cNvPr id="16" name="Shape 10"/>
          <p:cNvSpPr/>
          <p:nvPr/>
        </p:nvSpPr>
        <p:spPr>
          <a:xfrm>
            <a:off x="1142048" y="7170777"/>
            <a:ext cx="3814882" cy="366832"/>
          </a:xfrm>
          <a:prstGeom prst="roundRect">
            <a:avLst>
              <a:gd name="adj" fmla="val 6385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59086" y="7276148"/>
            <a:ext cx="156091" cy="1560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93163" y="7229237"/>
            <a:ext cx="3346728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 SDG 3: GOOD HEALTH AND WELL-BEING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1D98613-EA85-700E-677F-788CA7F977E1}"/>
              </a:ext>
            </a:extLst>
          </p:cNvPr>
          <p:cNvSpPr/>
          <p:nvPr/>
        </p:nvSpPr>
        <p:spPr>
          <a:xfrm>
            <a:off x="841881" y="449604"/>
            <a:ext cx="5579031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</a:rPr>
              <a:t>Screenshots</a:t>
            </a:r>
            <a:endParaRPr lang="en-US" sz="36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5DC72B-BC66-CE45-DB94-6EB6D7B9DF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4" r="2582" b="55918"/>
          <a:stretch>
            <a:fillRect/>
          </a:stretch>
        </p:blipFill>
        <p:spPr>
          <a:xfrm>
            <a:off x="3219332" y="6133304"/>
            <a:ext cx="3505851" cy="1905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D609E7-6039-C257-34F5-48E7646F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8" r="3697" b="55862"/>
          <a:stretch>
            <a:fillRect/>
          </a:stretch>
        </p:blipFill>
        <p:spPr>
          <a:xfrm>
            <a:off x="3219332" y="3636269"/>
            <a:ext cx="3505851" cy="21198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7B17B-2759-98BA-F024-32B2F93C6F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" b="48475"/>
          <a:stretch>
            <a:fillRect/>
          </a:stretch>
        </p:blipFill>
        <p:spPr>
          <a:xfrm>
            <a:off x="3222228" y="1303545"/>
            <a:ext cx="3505850" cy="1986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009F5-F982-E734-A858-8BE7A02014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44" t="-1" r="4969" b="38182"/>
          <a:stretch>
            <a:fillRect/>
          </a:stretch>
        </p:blipFill>
        <p:spPr>
          <a:xfrm>
            <a:off x="853170" y="1303545"/>
            <a:ext cx="2141034" cy="25319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C32B87-D875-F803-0E95-8D369D5E79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77" t="2349" r="4584" b="14072"/>
          <a:stretch>
            <a:fillRect/>
          </a:stretch>
        </p:blipFill>
        <p:spPr>
          <a:xfrm>
            <a:off x="6956102" y="1303545"/>
            <a:ext cx="3781338" cy="32886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7DE8E9-60F5-E4BE-E95D-1D6CBE456A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881" y="4067098"/>
            <a:ext cx="2163612" cy="39713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85AE72-A2F2-B415-55F7-132E49FE8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6366" y="4114800"/>
            <a:ext cx="2689835" cy="39236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263748E-6D06-5A34-FC39-3D99EC3A9DF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r="2782" b="10258"/>
          <a:stretch>
            <a:fillRect/>
          </a:stretch>
        </p:blipFill>
        <p:spPr>
          <a:xfrm>
            <a:off x="11046365" y="1303545"/>
            <a:ext cx="2639633" cy="26595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823FC3-D76F-E7CE-8CED-96DC7B2DA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116" t="2184" r="3943" b="24328"/>
          <a:stretch>
            <a:fillRect/>
          </a:stretch>
        </p:blipFill>
        <p:spPr>
          <a:xfrm>
            <a:off x="6963863" y="4829250"/>
            <a:ext cx="3843823" cy="3209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8166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3CF4F-233D-1C9C-A4D1-CDB2BF7F7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C40A959-AF50-6C15-C40B-2B15BF3B3D81}"/>
              </a:ext>
            </a:extLst>
          </p:cNvPr>
          <p:cNvSpPr/>
          <p:nvPr/>
        </p:nvSpPr>
        <p:spPr>
          <a:xfrm>
            <a:off x="1485781" y="656273"/>
            <a:ext cx="5579031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30303"/>
                </a:solidFill>
              </a:rPr>
              <a:t>Project Details</a:t>
            </a:r>
            <a:endParaRPr lang="en-US" sz="3600" b="1" dirty="0"/>
          </a:p>
        </p:txBody>
      </p:sp>
      <p:sp>
        <p:nvSpPr>
          <p:cNvPr id="54" name="Shape 1">
            <a:extLst>
              <a:ext uri="{FF2B5EF4-FFF2-40B4-BE49-F238E27FC236}">
                <a16:creationId xmlns:a16="http://schemas.microsoft.com/office/drawing/2014/main" id="{03159FF5-8070-3BCF-A62E-628EDBE4AC3F}"/>
              </a:ext>
            </a:extLst>
          </p:cNvPr>
          <p:cNvSpPr/>
          <p:nvPr/>
        </p:nvSpPr>
        <p:spPr>
          <a:xfrm>
            <a:off x="1707548" y="1560211"/>
            <a:ext cx="11363445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1" dirty="0">
              <a:solidFill>
                <a:prstClr val="black"/>
              </a:solidFill>
              <a:latin typeface="Calibri" panose="020F0502020204030204"/>
            </a:endParaRP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Github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Repository</a:t>
            </a:r>
          </a:p>
          <a:p>
            <a:pPr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3"/>
              </a:rPr>
              <a:t>https://github.com/mr-prince-yadav/Healthcare-AI-Agent-2.0</a:t>
            </a: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66" name="Shape 1">
            <a:extLst>
              <a:ext uri="{FF2B5EF4-FFF2-40B4-BE49-F238E27FC236}">
                <a16:creationId xmlns:a16="http://schemas.microsoft.com/office/drawing/2014/main" id="{4828CBBF-4597-735D-008B-650B8EB9805D}"/>
              </a:ext>
            </a:extLst>
          </p:cNvPr>
          <p:cNvSpPr/>
          <p:nvPr/>
        </p:nvSpPr>
        <p:spPr>
          <a:xfrm>
            <a:off x="1707549" y="3234859"/>
            <a:ext cx="11363445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Google Drive</a:t>
            </a:r>
          </a:p>
          <a:p>
            <a:pPr>
              <a:lnSpc>
                <a:spcPts val="2250"/>
              </a:lnSpc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lang="en-US" sz="2000" b="1" dirty="0">
                <a:solidFill>
                  <a:prstClr val="black"/>
                </a:solidFill>
                <a:hlinkClick r:id="rId4"/>
              </a:rPr>
              <a:t>https://drive.google.com/drive/folders/13fcZtKK3jx96qCPn7gzoZnNzKlGBC-Jk?usp=sharing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70" name="Shape 1">
            <a:extLst>
              <a:ext uri="{FF2B5EF4-FFF2-40B4-BE49-F238E27FC236}">
                <a16:creationId xmlns:a16="http://schemas.microsoft.com/office/drawing/2014/main" id="{F790A9A6-A6AC-8818-274E-6D267ADE6CE5}"/>
              </a:ext>
            </a:extLst>
          </p:cNvPr>
          <p:cNvSpPr/>
          <p:nvPr/>
        </p:nvSpPr>
        <p:spPr>
          <a:xfrm>
            <a:off x="1718422" y="4910305"/>
            <a:ext cx="11363445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Streamlit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App</a:t>
            </a:r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5"/>
              </a:rPr>
              <a:t>https://healthcare-ai-agent-20.streamlit.app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55" name="Shape 2">
            <a:extLst>
              <a:ext uri="{FF2B5EF4-FFF2-40B4-BE49-F238E27FC236}">
                <a16:creationId xmlns:a16="http://schemas.microsoft.com/office/drawing/2014/main" id="{55EC2641-9151-1A0A-2A72-A8814A509173}"/>
              </a:ext>
            </a:extLst>
          </p:cNvPr>
          <p:cNvSpPr/>
          <p:nvPr/>
        </p:nvSpPr>
        <p:spPr>
          <a:xfrm>
            <a:off x="1717666" y="1560211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67" name="Shape 2">
            <a:extLst>
              <a:ext uri="{FF2B5EF4-FFF2-40B4-BE49-F238E27FC236}">
                <a16:creationId xmlns:a16="http://schemas.microsoft.com/office/drawing/2014/main" id="{B977B49C-153F-ABC1-DC64-888F62BE341E}"/>
              </a:ext>
            </a:extLst>
          </p:cNvPr>
          <p:cNvSpPr/>
          <p:nvPr/>
        </p:nvSpPr>
        <p:spPr>
          <a:xfrm>
            <a:off x="1721408" y="3227687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1" name="Shape 2">
            <a:extLst>
              <a:ext uri="{FF2B5EF4-FFF2-40B4-BE49-F238E27FC236}">
                <a16:creationId xmlns:a16="http://schemas.microsoft.com/office/drawing/2014/main" id="{40F9B8D2-758F-E0BD-5114-9EBE776D51AB}"/>
              </a:ext>
            </a:extLst>
          </p:cNvPr>
          <p:cNvSpPr/>
          <p:nvPr/>
        </p:nvSpPr>
        <p:spPr>
          <a:xfrm>
            <a:off x="1719915" y="4900641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2" name="Shape 1">
            <a:extLst>
              <a:ext uri="{FF2B5EF4-FFF2-40B4-BE49-F238E27FC236}">
                <a16:creationId xmlns:a16="http://schemas.microsoft.com/office/drawing/2014/main" id="{4229BD39-5C2B-168D-FBE4-06DCE3C12545}"/>
              </a:ext>
            </a:extLst>
          </p:cNvPr>
          <p:cNvSpPr/>
          <p:nvPr/>
        </p:nvSpPr>
        <p:spPr>
          <a:xfrm>
            <a:off x="1721786" y="6651195"/>
            <a:ext cx="11363445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Render App</a:t>
            </a:r>
          </a:p>
          <a:p>
            <a:pPr>
              <a:lnSpc>
                <a:spcPts val="2250"/>
              </a:lnSpc>
              <a:defRPr/>
            </a:pPr>
            <a:r>
              <a:rPr lang="en-US" sz="2000" b="1" dirty="0">
                <a:solidFill>
                  <a:prstClr val="black"/>
                </a:solidFill>
                <a:latin typeface="Calibri" panose="020F0502020204030204"/>
              </a:rPr>
              <a:t>	</a:t>
            </a: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  <a:hlinkClick r:id="rId6"/>
              </a:rPr>
              <a:t>https://healthcare-ai-agent-2-0.onrender.com</a:t>
            </a:r>
            <a:endParaRPr lang="en-US" sz="2000" dirty="0"/>
          </a:p>
          <a:p>
            <a:pPr marL="0" marR="0" lvl="0" indent="0" algn="l" defTabSz="914400" rtl="0" eaLnBrk="1" fontAlgn="auto" latinLnBrk="0" hangingPunct="1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73" name="Shape 2">
            <a:extLst>
              <a:ext uri="{FF2B5EF4-FFF2-40B4-BE49-F238E27FC236}">
                <a16:creationId xmlns:a16="http://schemas.microsoft.com/office/drawing/2014/main" id="{030656B9-0C87-528C-A42A-3639AC4A9FE8}"/>
              </a:ext>
            </a:extLst>
          </p:cNvPr>
          <p:cNvSpPr/>
          <p:nvPr/>
        </p:nvSpPr>
        <p:spPr>
          <a:xfrm>
            <a:off x="1721786" y="6651195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829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5F73AFAE-296C-E969-E93A-66B7359A07FA}"/>
              </a:ext>
            </a:extLst>
          </p:cNvPr>
          <p:cNvSpPr/>
          <p:nvPr/>
        </p:nvSpPr>
        <p:spPr>
          <a:xfrm>
            <a:off x="1823223" y="144965"/>
            <a:ext cx="10983952" cy="7939670"/>
          </a:xfrm>
          <a:prstGeom prst="flowChartConnector">
            <a:avLst/>
          </a:prstGeom>
          <a:solidFill>
            <a:srgbClr val="1C977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AFBE980A-C50F-7BFE-E9C1-8CCD670A51C8}"/>
              </a:ext>
            </a:extLst>
          </p:cNvPr>
          <p:cNvSpPr/>
          <p:nvPr/>
        </p:nvSpPr>
        <p:spPr>
          <a:xfrm>
            <a:off x="2274848" y="4114800"/>
            <a:ext cx="10080703" cy="2687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13800" b="1" dirty="0">
                <a:solidFill>
                  <a:srgbClr val="030303"/>
                </a:solidFill>
                <a:ea typeface="DM Sans Semi Bold" pitchFamily="34" charset="-122"/>
                <a:cs typeface="DM Sans Semi Bold" pitchFamily="34" charset="-120"/>
              </a:rPr>
              <a:t>THANK YOU</a:t>
            </a:r>
            <a:endParaRPr lang="en-US" sz="13800" b="1" dirty="0"/>
          </a:p>
        </p:txBody>
      </p:sp>
    </p:spTree>
    <p:extLst>
      <p:ext uri="{BB962C8B-B14F-4D97-AF65-F5344CB8AC3E}">
        <p14:creationId xmlns:p14="http://schemas.microsoft.com/office/powerpoint/2010/main" val="1457948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784" y="589359"/>
            <a:ext cx="13132832" cy="1337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Challenge: Fragmented Healthcare Management</a:t>
            </a:r>
            <a:endParaRPr lang="en-US" sz="4200" b="1" dirty="0"/>
          </a:p>
        </p:txBody>
      </p:sp>
      <p:sp>
        <p:nvSpPr>
          <p:cNvPr id="3" name="Shape 1"/>
          <p:cNvSpPr/>
          <p:nvPr/>
        </p:nvSpPr>
        <p:spPr>
          <a:xfrm>
            <a:off x="748784" y="2568178"/>
            <a:ext cx="6459498" cy="2268617"/>
          </a:xfrm>
          <a:prstGeom prst="roundRect">
            <a:avLst>
              <a:gd name="adj" fmla="val 644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748784" y="2537698"/>
            <a:ext cx="6459498" cy="121920"/>
          </a:xfrm>
          <a:prstGeom prst="roundRect">
            <a:avLst>
              <a:gd name="adj" fmla="val 263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3657600" y="2247305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3850124" y="2407682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93100" y="3103007"/>
            <a:ext cx="2861191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Scattered Health Data</a:t>
            </a:r>
            <a:endParaRPr lang="en-US" sz="2100" b="1" dirty="0"/>
          </a:p>
        </p:txBody>
      </p:sp>
      <p:sp>
        <p:nvSpPr>
          <p:cNvPr id="8" name="Text 6"/>
          <p:cNvSpPr/>
          <p:nvPr/>
        </p:nvSpPr>
        <p:spPr>
          <a:xfrm>
            <a:off x="993100" y="3565565"/>
            <a:ext cx="597086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Personal health information is often fragmented across various platforms, making comprehensive management nearly impossible.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2118" y="2568178"/>
            <a:ext cx="6459498" cy="2268617"/>
          </a:xfrm>
          <a:prstGeom prst="roundRect">
            <a:avLst>
              <a:gd name="adj" fmla="val 644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8"/>
          <p:cNvSpPr/>
          <p:nvPr/>
        </p:nvSpPr>
        <p:spPr>
          <a:xfrm>
            <a:off x="7422118" y="2537698"/>
            <a:ext cx="6459498" cy="121920"/>
          </a:xfrm>
          <a:prstGeom prst="roundRect">
            <a:avLst>
              <a:gd name="adj" fmla="val 263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10330934" y="2247305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10523458" y="2407682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666434" y="3103007"/>
            <a:ext cx="2674144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Ignored Symptoms</a:t>
            </a:r>
            <a:endParaRPr lang="en-US" sz="2100" b="1" dirty="0"/>
          </a:p>
        </p:txBody>
      </p:sp>
      <p:sp>
        <p:nvSpPr>
          <p:cNvPr id="14" name="Text 12"/>
          <p:cNvSpPr/>
          <p:nvPr/>
        </p:nvSpPr>
        <p:spPr>
          <a:xfrm>
            <a:off x="7666434" y="3565565"/>
            <a:ext cx="597086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Early symptoms are frequently overlooked or misunderstood, leading to delayed interventions and potential health complications.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748784" y="5371505"/>
            <a:ext cx="6459498" cy="2268617"/>
          </a:xfrm>
          <a:prstGeom prst="roundRect">
            <a:avLst>
              <a:gd name="adj" fmla="val 644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4"/>
          <p:cNvSpPr/>
          <p:nvPr/>
        </p:nvSpPr>
        <p:spPr>
          <a:xfrm>
            <a:off x="748784" y="5341025"/>
            <a:ext cx="6459498" cy="121920"/>
          </a:xfrm>
          <a:prstGeom prst="roundRect">
            <a:avLst>
              <a:gd name="adj" fmla="val 263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3657600" y="5050631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3850124" y="5211008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Text 17"/>
          <p:cNvSpPr/>
          <p:nvPr/>
        </p:nvSpPr>
        <p:spPr>
          <a:xfrm>
            <a:off x="993100" y="5906333"/>
            <a:ext cx="3088600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Non-Compliance Issues</a:t>
            </a:r>
            <a:endParaRPr lang="en-US" sz="2100" b="1" dirty="0"/>
          </a:p>
        </p:txBody>
      </p:sp>
      <p:sp>
        <p:nvSpPr>
          <p:cNvPr id="20" name="Text 18"/>
          <p:cNvSpPr/>
          <p:nvPr/>
        </p:nvSpPr>
        <p:spPr>
          <a:xfrm>
            <a:off x="993100" y="6368891"/>
            <a:ext cx="5970865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Patients struggle with medication schedules and appointment adherence, impacting treatment effectiveness.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2118" y="5371505"/>
            <a:ext cx="6459498" cy="2268617"/>
          </a:xfrm>
          <a:prstGeom prst="roundRect">
            <a:avLst>
              <a:gd name="adj" fmla="val 644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2" name="Shape 20"/>
          <p:cNvSpPr/>
          <p:nvPr/>
        </p:nvSpPr>
        <p:spPr>
          <a:xfrm>
            <a:off x="7422118" y="5341025"/>
            <a:ext cx="6459498" cy="121920"/>
          </a:xfrm>
          <a:prstGeom prst="roundRect">
            <a:avLst>
              <a:gd name="adj" fmla="val 263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10330934" y="5050631"/>
            <a:ext cx="641747" cy="641747"/>
          </a:xfrm>
          <a:prstGeom prst="roundRect">
            <a:avLst>
              <a:gd name="adj" fmla="val 142486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10523458" y="5211008"/>
            <a:ext cx="256699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666434" y="5906333"/>
            <a:ext cx="3360777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Limited Personalised Care</a:t>
            </a:r>
            <a:endParaRPr lang="en-US" sz="2100" b="1" dirty="0"/>
          </a:p>
        </p:txBody>
      </p:sp>
      <p:sp>
        <p:nvSpPr>
          <p:cNvPr id="26" name="Text 24"/>
          <p:cNvSpPr/>
          <p:nvPr/>
        </p:nvSpPr>
        <p:spPr>
          <a:xfrm>
            <a:off x="7666434" y="6368891"/>
            <a:ext cx="5970865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Access to tailored, preventive healthcare advice is often restricted, preventing proactive health management.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33644" y="649129"/>
            <a:ext cx="10204013" cy="571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Our Solution: A Unified AI Healthcare Assistant</a:t>
            </a:r>
            <a:endParaRPr lang="en-US" sz="360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644" y="1700213"/>
            <a:ext cx="5558552" cy="555855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5824" y="1700213"/>
            <a:ext cx="5558552" cy="5674519"/>
          </a:xfrm>
          <a:prstGeom prst="roundRect">
            <a:avLst>
              <a:gd name="adj" fmla="val 49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7545824" y="1700213"/>
            <a:ext cx="5558552" cy="1418630"/>
          </a:xfrm>
          <a:prstGeom prst="roundRect">
            <a:avLst>
              <a:gd name="adj" fmla="val 1933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7728585" y="1882973"/>
            <a:ext cx="231814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AI-Driven Integration</a:t>
            </a:r>
            <a:endParaRPr lang="en-US" sz="2000" b="1" dirty="0"/>
          </a:p>
        </p:txBody>
      </p:sp>
      <p:sp>
        <p:nvSpPr>
          <p:cNvPr id="7" name="Text 4"/>
          <p:cNvSpPr/>
          <p:nvPr/>
        </p:nvSpPr>
        <p:spPr>
          <a:xfrm>
            <a:off x="7728585" y="2351246"/>
            <a:ext cx="5193030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 central AI system harmonises all health data, providing a holistic view of user well-being.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545824" y="3118842"/>
            <a:ext cx="5558552" cy="1418630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6"/>
          <p:cNvSpPr/>
          <p:nvPr/>
        </p:nvSpPr>
        <p:spPr>
          <a:xfrm>
            <a:off x="7545824" y="3118842"/>
            <a:ext cx="5558552" cy="22860"/>
          </a:xfrm>
          <a:prstGeom prst="roundRect">
            <a:avLst>
              <a:gd name="adj" fmla="val 11995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7728585" y="3301603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Smart Reminders</a:t>
            </a:r>
            <a:endParaRPr lang="en-US" sz="2000" b="1" dirty="0"/>
          </a:p>
        </p:txBody>
      </p:sp>
      <p:sp>
        <p:nvSpPr>
          <p:cNvPr id="11" name="Text 8"/>
          <p:cNvSpPr/>
          <p:nvPr/>
        </p:nvSpPr>
        <p:spPr>
          <a:xfrm>
            <a:off x="7728585" y="3769876"/>
            <a:ext cx="5193030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Automated alerts and notifications ensure compliance with medication and appointment schedules.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545824" y="4537472"/>
            <a:ext cx="5558552" cy="1418630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7545824" y="4537472"/>
            <a:ext cx="5558552" cy="22860"/>
          </a:xfrm>
          <a:prstGeom prst="roundRect">
            <a:avLst>
              <a:gd name="adj" fmla="val 11995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7728585" y="4720233"/>
            <a:ext cx="2285167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Intelligent Analysis</a:t>
            </a:r>
            <a:endParaRPr lang="en-US" sz="2000" b="1" dirty="0"/>
          </a:p>
        </p:txBody>
      </p:sp>
      <p:sp>
        <p:nvSpPr>
          <p:cNvPr id="15" name="Text 12"/>
          <p:cNvSpPr/>
          <p:nvPr/>
        </p:nvSpPr>
        <p:spPr>
          <a:xfrm>
            <a:off x="7728585" y="5188506"/>
            <a:ext cx="5193030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Advanced AI capabilities interpret symptoms and offer actionable guidance for timely care.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545824" y="5956102"/>
            <a:ext cx="5558552" cy="1418630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7" name="Shape 14"/>
          <p:cNvSpPr/>
          <p:nvPr/>
        </p:nvSpPr>
        <p:spPr>
          <a:xfrm>
            <a:off x="7545824" y="5956102"/>
            <a:ext cx="5558552" cy="22860"/>
          </a:xfrm>
          <a:prstGeom prst="roundRect">
            <a:avLst>
              <a:gd name="adj" fmla="val 119958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7728585" y="6138863"/>
            <a:ext cx="2382798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Secure Cloud Storage</a:t>
            </a:r>
            <a:endParaRPr lang="en-US" sz="2000" b="1" dirty="0"/>
          </a:p>
        </p:txBody>
      </p:sp>
      <p:sp>
        <p:nvSpPr>
          <p:cNvPr id="19" name="Text 16"/>
          <p:cNvSpPr/>
          <p:nvPr/>
        </p:nvSpPr>
        <p:spPr>
          <a:xfrm>
            <a:off x="7728585" y="6607135"/>
            <a:ext cx="5193030" cy="584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 personal health data is stored securely in the cloud, accessible anytime, anywhere.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73361"/>
            <a:ext cx="122546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Features for Holistic Health Management</a:t>
            </a:r>
            <a:endParaRPr lang="en-US" sz="44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335768"/>
            <a:ext cx="680442" cy="6804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57720" y="2527102"/>
            <a:ext cx="30785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Secure Authentication</a:t>
            </a:r>
            <a:endParaRPr lang="en-US" sz="2200" b="1" dirty="0"/>
          </a:p>
        </p:txBody>
      </p:sp>
      <p:sp>
        <p:nvSpPr>
          <p:cNvPr id="5" name="Text 2"/>
          <p:cNvSpPr/>
          <p:nvPr/>
        </p:nvSpPr>
        <p:spPr>
          <a:xfrm>
            <a:off x="1757720" y="3017520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Robust user authentication and personalised profile management ensure data privacy.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335768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9823" y="2527102"/>
            <a:ext cx="28771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Symptom Checker</a:t>
            </a:r>
            <a:endParaRPr lang="en-US" sz="2200" b="1" dirty="0"/>
          </a:p>
        </p:txBody>
      </p:sp>
      <p:sp>
        <p:nvSpPr>
          <p:cNvPr id="8" name="Text 4"/>
          <p:cNvSpPr/>
          <p:nvPr/>
        </p:nvSpPr>
        <p:spPr>
          <a:xfrm>
            <a:off x="6199823" y="3017520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 intelligent tool to help users understand their symptoms and potential health concerns.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335768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641925" y="2527102"/>
            <a:ext cx="30630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Medication Reminders</a:t>
            </a:r>
            <a:endParaRPr lang="en-US" sz="2200" b="1" dirty="0"/>
          </a:p>
        </p:txBody>
      </p:sp>
      <p:sp>
        <p:nvSpPr>
          <p:cNvPr id="11" name="Text 6"/>
          <p:cNvSpPr/>
          <p:nvPr/>
        </p:nvSpPr>
        <p:spPr>
          <a:xfrm>
            <a:off x="10641925" y="3017520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Timely notifications via email help users stay on track with their medication regimens.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22758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57720" y="5114092"/>
            <a:ext cx="2970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Health Vitals Tracking</a:t>
            </a:r>
            <a:endParaRPr lang="en-US" sz="2200" b="1" dirty="0"/>
          </a:p>
        </p:txBody>
      </p:sp>
      <p:sp>
        <p:nvSpPr>
          <p:cNvPr id="14" name="Text 8"/>
          <p:cNvSpPr/>
          <p:nvPr/>
        </p:nvSpPr>
        <p:spPr>
          <a:xfrm>
            <a:off x="1757720" y="5604510"/>
            <a:ext cx="319468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Monitor key health metrics and calculate BMI for a comprehensive health overview.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922758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199823" y="5114092"/>
            <a:ext cx="308086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Mental Health Support</a:t>
            </a:r>
            <a:endParaRPr lang="en-US" sz="2200" b="1" dirty="0"/>
          </a:p>
        </p:txBody>
      </p:sp>
      <p:sp>
        <p:nvSpPr>
          <p:cNvPr id="17" name="Text 10"/>
          <p:cNvSpPr/>
          <p:nvPr/>
        </p:nvSpPr>
        <p:spPr>
          <a:xfrm>
            <a:off x="6199823" y="5604510"/>
            <a:ext cx="319468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Conversational AI provides empathetic support for mental well-being concerns.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33130" y="530066"/>
            <a:ext cx="8510588" cy="600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Advanced AI Capabilities at the Core</a:t>
            </a:r>
            <a:endParaRPr lang="en-US" sz="3750" b="1" dirty="0"/>
          </a:p>
        </p:txBody>
      </p:sp>
      <p:sp>
        <p:nvSpPr>
          <p:cNvPr id="3" name="Text 1"/>
          <p:cNvSpPr/>
          <p:nvPr/>
        </p:nvSpPr>
        <p:spPr>
          <a:xfrm>
            <a:off x="1233130" y="1592342"/>
            <a:ext cx="584739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LangGraph &amp; LLM-Based Symptom Analysis: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Utilises advanced language models for accurate symptom assessment and potential diagnoses.</a:t>
            </a:r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1233130" y="2976683"/>
            <a:ext cx="584739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Personalised Health Recommendations: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Tailors health advice based on individual data, promoting proactive wellness.</a:t>
            </a:r>
            <a:endParaRPr lang="en-US" dirty="0"/>
          </a:p>
        </p:txBody>
      </p:sp>
      <p:sp>
        <p:nvSpPr>
          <p:cNvPr id="5" name="Text 3"/>
          <p:cNvSpPr/>
          <p:nvPr/>
        </p:nvSpPr>
        <p:spPr>
          <a:xfrm>
            <a:off x="1233130" y="4329944"/>
            <a:ext cx="584739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Mental Wellness Conversational AI: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Offers supportive and understanding dialogue for emotional and psychological support.</a:t>
            </a:r>
            <a:endParaRPr lang="en-US" dirty="0"/>
          </a:p>
        </p:txBody>
      </p:sp>
      <p:sp>
        <p:nvSpPr>
          <p:cNvPr id="6" name="Text 4"/>
          <p:cNvSpPr/>
          <p:nvPr/>
        </p:nvSpPr>
        <p:spPr>
          <a:xfrm>
            <a:off x="1233130" y="5714285"/>
            <a:ext cx="5847398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Decision-Based Health Guidance: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Provides clear, actionable steps for users based on their health profile and symptoms.</a:t>
            </a:r>
            <a:endParaRPr lang="en-US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254" y="1635681"/>
            <a:ext cx="5847398" cy="58473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5781" y="656273"/>
            <a:ext cx="5579031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Robust Technology Stack</a:t>
            </a:r>
            <a:endParaRPr lang="en-US" sz="3600" b="1" dirty="0"/>
          </a:p>
        </p:txBody>
      </p:sp>
      <p:sp>
        <p:nvSpPr>
          <p:cNvPr id="3" name="Shape 1"/>
          <p:cNvSpPr/>
          <p:nvPr/>
        </p:nvSpPr>
        <p:spPr>
          <a:xfrm>
            <a:off x="1485781" y="1600795"/>
            <a:ext cx="1165860" cy="10617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1939052" y="1969651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2835950" y="1785104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Frontend: Streamlit</a:t>
            </a:r>
            <a:endParaRPr lang="en-US" sz="1800" b="1" dirty="0"/>
          </a:p>
        </p:txBody>
      </p:sp>
      <p:sp>
        <p:nvSpPr>
          <p:cNvPr id="6" name="Text 4"/>
          <p:cNvSpPr/>
          <p:nvPr/>
        </p:nvSpPr>
        <p:spPr>
          <a:xfrm>
            <a:off x="2835950" y="2183487"/>
            <a:ext cx="532971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Intuitive and user-friendly interface for seamless interaction.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2743795" y="2653070"/>
            <a:ext cx="10308669" cy="11430"/>
          </a:xfrm>
          <a:prstGeom prst="roundRect">
            <a:avLst>
              <a:gd name="adj" fmla="val 2419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6"/>
          <p:cNvSpPr/>
          <p:nvPr/>
        </p:nvSpPr>
        <p:spPr>
          <a:xfrm>
            <a:off x="1485781" y="2754749"/>
            <a:ext cx="2331720" cy="10617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2521982" y="3123605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4001810" y="2939058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Backend: Python</a:t>
            </a:r>
            <a:endParaRPr lang="en-US" sz="1800" b="1" dirty="0"/>
          </a:p>
        </p:txBody>
      </p:sp>
      <p:sp>
        <p:nvSpPr>
          <p:cNvPr id="11" name="Text 9"/>
          <p:cNvSpPr/>
          <p:nvPr/>
        </p:nvSpPr>
        <p:spPr>
          <a:xfrm>
            <a:off x="4001810" y="3337441"/>
            <a:ext cx="7055763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Powerful and flexible programming language for core logic and data processing.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3909655" y="3807023"/>
            <a:ext cx="9142809" cy="11430"/>
          </a:xfrm>
          <a:prstGeom prst="roundRect">
            <a:avLst>
              <a:gd name="adj" fmla="val 2419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1485781" y="3908703"/>
            <a:ext cx="3497580" cy="10617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3104912" y="4277558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5167670" y="4093012"/>
            <a:ext cx="379261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Database: Supabase (PostgreSQL)</a:t>
            </a:r>
            <a:endParaRPr lang="en-US" sz="1800" b="1" dirty="0"/>
          </a:p>
        </p:txBody>
      </p:sp>
      <p:sp>
        <p:nvSpPr>
          <p:cNvPr id="16" name="Text 14"/>
          <p:cNvSpPr/>
          <p:nvPr/>
        </p:nvSpPr>
        <p:spPr>
          <a:xfrm>
            <a:off x="5167670" y="4491395"/>
            <a:ext cx="560748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Secure and scalable relational database for health data storage.</a:t>
            </a:r>
            <a:endParaRPr lang="en-US" sz="1450" dirty="0"/>
          </a:p>
        </p:txBody>
      </p:sp>
      <p:sp>
        <p:nvSpPr>
          <p:cNvPr id="17" name="Shape 15"/>
          <p:cNvSpPr/>
          <p:nvPr/>
        </p:nvSpPr>
        <p:spPr>
          <a:xfrm>
            <a:off x="5075515" y="4960977"/>
            <a:ext cx="7976949" cy="11430"/>
          </a:xfrm>
          <a:prstGeom prst="roundRect">
            <a:avLst>
              <a:gd name="adj" fmla="val 2419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1485781" y="5062657"/>
            <a:ext cx="4663440" cy="1356598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7"/>
          <p:cNvSpPr/>
          <p:nvPr/>
        </p:nvSpPr>
        <p:spPr>
          <a:xfrm>
            <a:off x="3687842" y="5578912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6333530" y="5246965"/>
            <a:ext cx="305038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Engine: LangGraph + LLM</a:t>
            </a:r>
            <a:endParaRPr lang="en-US" sz="1800" b="1" dirty="0"/>
          </a:p>
        </p:txBody>
      </p:sp>
      <p:sp>
        <p:nvSpPr>
          <p:cNvPr id="21" name="Text 19"/>
          <p:cNvSpPr/>
          <p:nvPr/>
        </p:nvSpPr>
        <p:spPr>
          <a:xfrm>
            <a:off x="6333530" y="5645348"/>
            <a:ext cx="662678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Cutting-edge AI models for intelligent analysis and conversational capabilities.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6241375" y="6409730"/>
            <a:ext cx="6811089" cy="11430"/>
          </a:xfrm>
          <a:prstGeom prst="roundRect">
            <a:avLst>
              <a:gd name="adj" fmla="val 241902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1"/>
          <p:cNvSpPr/>
          <p:nvPr/>
        </p:nvSpPr>
        <p:spPr>
          <a:xfrm>
            <a:off x="1485781" y="6511409"/>
            <a:ext cx="5829419" cy="1061799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4270891" y="6880265"/>
            <a:ext cx="259199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5</a:t>
            </a:r>
            <a:endParaRPr lang="en-US" sz="2000" dirty="0"/>
          </a:p>
        </p:txBody>
      </p:sp>
      <p:sp>
        <p:nvSpPr>
          <p:cNvPr id="25" name="Text 23"/>
          <p:cNvSpPr/>
          <p:nvPr/>
        </p:nvSpPr>
        <p:spPr>
          <a:xfrm>
            <a:off x="7499509" y="6695718"/>
            <a:ext cx="360723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Notifications: Relay / SMTP Email</a:t>
            </a:r>
            <a:endParaRPr lang="en-US" sz="1800" b="1" dirty="0"/>
          </a:p>
        </p:txBody>
      </p:sp>
      <p:sp>
        <p:nvSpPr>
          <p:cNvPr id="26" name="Text 24"/>
          <p:cNvSpPr/>
          <p:nvPr/>
        </p:nvSpPr>
        <p:spPr>
          <a:xfrm>
            <a:off x="7499509" y="7094101"/>
            <a:ext cx="509444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Reliable system for delivering timely reminders and alerts.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6543" y="473988"/>
            <a:ext cx="8863251" cy="538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Architecture: </a:t>
            </a: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Seamless</a:t>
            </a:r>
            <a:r>
              <a:rPr lang="en-US" sz="33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Integration</a:t>
            </a:r>
            <a:endParaRPr lang="en-US" sz="3350" b="1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77" y="1356955"/>
            <a:ext cx="7685127" cy="59293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44976" y="4098734"/>
            <a:ext cx="1340328" cy="612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Healthcare App Architecture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7953689" y="5819775"/>
            <a:ext cx="1993977" cy="306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Supabase</a:t>
            </a:r>
            <a:endParaRPr lang="en-US" sz="1600" b="1" dirty="0"/>
          </a:p>
        </p:txBody>
      </p:sp>
      <p:sp>
        <p:nvSpPr>
          <p:cNvPr id="6" name="Text 3"/>
          <p:cNvSpPr/>
          <p:nvPr/>
        </p:nvSpPr>
        <p:spPr>
          <a:xfrm>
            <a:off x="7953689" y="6213429"/>
            <a:ext cx="1993977" cy="490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Auth and patient data storage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3791045" y="3705082"/>
            <a:ext cx="2037564" cy="4388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Email Notifications</a:t>
            </a:r>
            <a:endParaRPr lang="en-US" sz="1600" b="1" dirty="0"/>
          </a:p>
        </p:txBody>
      </p:sp>
      <p:sp>
        <p:nvSpPr>
          <p:cNvPr id="8" name="Text 5"/>
          <p:cNvSpPr/>
          <p:nvPr/>
        </p:nvSpPr>
        <p:spPr>
          <a:xfrm>
            <a:off x="3791045" y="4405212"/>
            <a:ext cx="2037564" cy="490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Timely alerts and summaries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630112" y="5819775"/>
            <a:ext cx="1993976" cy="306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Modules</a:t>
            </a:r>
            <a:endParaRPr lang="en-US" sz="1600" b="1" dirty="0"/>
          </a:p>
        </p:txBody>
      </p:sp>
      <p:sp>
        <p:nvSpPr>
          <p:cNvPr id="10" name="Text 7"/>
          <p:cNvSpPr/>
          <p:nvPr/>
        </p:nvSpPr>
        <p:spPr>
          <a:xfrm>
            <a:off x="4630112" y="6213429"/>
            <a:ext cx="1993976" cy="490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Analytics and clinical insights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8781860" y="3694185"/>
            <a:ext cx="2037563" cy="404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Backend Services</a:t>
            </a:r>
            <a:endParaRPr lang="en-US" sz="1600" b="1" dirty="0"/>
          </a:p>
        </p:txBody>
      </p:sp>
      <p:sp>
        <p:nvSpPr>
          <p:cNvPr id="12" name="Text 9"/>
          <p:cNvSpPr/>
          <p:nvPr/>
        </p:nvSpPr>
        <p:spPr>
          <a:xfrm>
            <a:off x="8781860" y="4394315"/>
            <a:ext cx="2037563" cy="490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APIs for business logic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6242865" y="1804240"/>
            <a:ext cx="2048461" cy="30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Streamlit UI</a:t>
            </a:r>
            <a:endParaRPr lang="en-US" sz="1600" b="1" dirty="0"/>
          </a:p>
        </p:txBody>
      </p:sp>
      <p:sp>
        <p:nvSpPr>
          <p:cNvPr id="14" name="Text 11"/>
          <p:cNvSpPr/>
          <p:nvPr/>
        </p:nvSpPr>
        <p:spPr>
          <a:xfrm>
            <a:off x="6242865" y="2197893"/>
            <a:ext cx="2048461" cy="490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Patient and clinician interface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1866543" y="7479983"/>
            <a:ext cx="108973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architecture ensures a smooth flow of data and functionality, from user interaction to intelligent insights and timely alerts.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6102310" y="761643"/>
            <a:ext cx="7901821" cy="549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Security </a:t>
            </a: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and</a:t>
            </a:r>
            <a:r>
              <a:rPr lang="en-US" sz="34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Privacy: Our Top Priority</a:t>
            </a:r>
            <a:endParaRPr lang="en-US" sz="3450" b="1" dirty="0"/>
          </a:p>
        </p:txBody>
      </p:sp>
      <p:sp>
        <p:nvSpPr>
          <p:cNvPr id="5" name="Shape 1"/>
          <p:cNvSpPr/>
          <p:nvPr/>
        </p:nvSpPr>
        <p:spPr>
          <a:xfrm>
            <a:off x="6102310" y="1575435"/>
            <a:ext cx="7912179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2"/>
          <p:cNvSpPr/>
          <p:nvPr/>
        </p:nvSpPr>
        <p:spPr>
          <a:xfrm>
            <a:off x="6079450" y="1575435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3"/>
          <p:cNvSpPr/>
          <p:nvPr/>
        </p:nvSpPr>
        <p:spPr>
          <a:xfrm>
            <a:off x="6369725" y="1774269"/>
            <a:ext cx="2199799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Secure Hashing</a:t>
            </a:r>
            <a:endParaRPr lang="en-US" sz="2000" b="1" dirty="0"/>
          </a:p>
        </p:txBody>
      </p:sp>
      <p:sp>
        <p:nvSpPr>
          <p:cNvPr id="8" name="Text 4"/>
          <p:cNvSpPr/>
          <p:nvPr/>
        </p:nvSpPr>
        <p:spPr>
          <a:xfrm>
            <a:off x="6369725" y="2154793"/>
            <a:ext cx="7445931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 user passwords are stored using advanced hashing algorithms, ensuring maximum security against breaches.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102310" y="3092529"/>
            <a:ext cx="7912179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Shape 6"/>
          <p:cNvSpPr/>
          <p:nvPr/>
        </p:nvSpPr>
        <p:spPr>
          <a:xfrm>
            <a:off x="6079450" y="3092529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7"/>
          <p:cNvSpPr/>
          <p:nvPr/>
        </p:nvSpPr>
        <p:spPr>
          <a:xfrm>
            <a:off x="6369725" y="3291364"/>
            <a:ext cx="371189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Environment Variable Management</a:t>
            </a:r>
            <a:endParaRPr lang="en-US" sz="2000" b="1" dirty="0"/>
          </a:p>
        </p:txBody>
      </p:sp>
      <p:sp>
        <p:nvSpPr>
          <p:cNvPr id="12" name="Text 8"/>
          <p:cNvSpPr/>
          <p:nvPr/>
        </p:nvSpPr>
        <p:spPr>
          <a:xfrm>
            <a:off x="6369725" y="3671888"/>
            <a:ext cx="7445931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Critical secrets and API keys are managed through secure environment variables, never hardcoded.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102310" y="4609624"/>
            <a:ext cx="7912179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Shape 10"/>
          <p:cNvSpPr/>
          <p:nvPr/>
        </p:nvSpPr>
        <p:spPr>
          <a:xfrm>
            <a:off x="6079450" y="4609624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1"/>
          <p:cNvSpPr/>
          <p:nvPr/>
        </p:nvSpPr>
        <p:spPr>
          <a:xfrm>
            <a:off x="6369725" y="4808458"/>
            <a:ext cx="308300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Encrypted Supabase Storage</a:t>
            </a:r>
            <a:endParaRPr lang="en-US" sz="2000" b="1" dirty="0"/>
          </a:p>
        </p:txBody>
      </p:sp>
      <p:sp>
        <p:nvSpPr>
          <p:cNvPr id="16" name="Text 12"/>
          <p:cNvSpPr/>
          <p:nvPr/>
        </p:nvSpPr>
        <p:spPr>
          <a:xfrm>
            <a:off x="6369725" y="5188982"/>
            <a:ext cx="7445931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Medical data is encrypted and securely stored within Supabase, adhering to strict data protection protocols.</a:t>
            </a:r>
            <a:endParaRPr lang="en-US" sz="1600" dirty="0"/>
          </a:p>
        </p:txBody>
      </p:sp>
      <p:sp>
        <p:nvSpPr>
          <p:cNvPr id="17" name="Shape 13"/>
          <p:cNvSpPr/>
          <p:nvPr/>
        </p:nvSpPr>
        <p:spPr>
          <a:xfrm>
            <a:off x="6102310" y="6126718"/>
            <a:ext cx="7912179" cy="1341120"/>
          </a:xfrm>
          <a:prstGeom prst="roundRect">
            <a:avLst>
              <a:gd name="adj" fmla="val 818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8" name="Shape 14"/>
          <p:cNvSpPr/>
          <p:nvPr/>
        </p:nvSpPr>
        <p:spPr>
          <a:xfrm>
            <a:off x="6079450" y="6126718"/>
            <a:ext cx="91440" cy="1341120"/>
          </a:xfrm>
          <a:prstGeom prst="roundRect">
            <a:avLst>
              <a:gd name="adj" fmla="val 28869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Text 15"/>
          <p:cNvSpPr/>
          <p:nvPr/>
        </p:nvSpPr>
        <p:spPr>
          <a:xfrm>
            <a:off x="6369725" y="6325553"/>
            <a:ext cx="2559129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 Plaintext Credentials</a:t>
            </a:r>
            <a:endParaRPr lang="en-US" sz="2000" b="1" dirty="0"/>
          </a:p>
        </p:txBody>
      </p:sp>
      <p:sp>
        <p:nvSpPr>
          <p:cNvPr id="20" name="Text 16"/>
          <p:cNvSpPr/>
          <p:nvPr/>
        </p:nvSpPr>
        <p:spPr>
          <a:xfrm>
            <a:off x="6369725" y="6706076"/>
            <a:ext cx="7445931" cy="562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We guarantee that no plaintext credentials are ever stored, upholding the highest standards of data integrity.</a:t>
            </a:r>
            <a:endParaRPr lang="en-US" sz="1600" dirty="0"/>
          </a:p>
        </p:txBody>
      </p:sp>
      <p:pic>
        <p:nvPicPr>
          <p:cNvPr id="2054" name="Picture 6" descr="Branding | Supabase">
            <a:extLst>
              <a:ext uri="{FF2B5EF4-FFF2-40B4-BE49-F238E27FC236}">
                <a16:creationId xmlns:a16="http://schemas.microsoft.com/office/drawing/2014/main" id="{912CF97E-19DF-9279-CC7D-52CCF61DC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55" y="878953"/>
            <a:ext cx="5393079" cy="323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randing | Supabase">
            <a:extLst>
              <a:ext uri="{FF2B5EF4-FFF2-40B4-BE49-F238E27FC236}">
                <a16:creationId xmlns:a16="http://schemas.microsoft.com/office/drawing/2014/main" id="{26F5EF85-7930-28DF-CA07-27A61171A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51" y="4240800"/>
            <a:ext cx="5393077" cy="323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randing | Supabase">
            <a:extLst>
              <a:ext uri="{FF2B5EF4-FFF2-40B4-BE49-F238E27FC236}">
                <a16:creationId xmlns:a16="http://schemas.microsoft.com/office/drawing/2014/main" id="{75D9868B-21B7-3CA7-F411-CD4903416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6" r="22045"/>
          <a:stretch>
            <a:fillRect/>
          </a:stretch>
        </p:blipFill>
        <p:spPr bwMode="auto">
          <a:xfrm>
            <a:off x="362151" y="1119050"/>
            <a:ext cx="5395134" cy="585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63209" y="632103"/>
            <a:ext cx="10903982" cy="1077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60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Impact &amp; Benefits: Transforming Healthcare Outcomes</a:t>
            </a:r>
            <a:endParaRPr lang="en-US" sz="3600" b="1" dirty="0"/>
          </a:p>
        </p:txBody>
      </p:sp>
      <p:sp>
        <p:nvSpPr>
          <p:cNvPr id="3" name="Shape 1"/>
          <p:cNvSpPr/>
          <p:nvPr/>
        </p:nvSpPr>
        <p:spPr>
          <a:xfrm>
            <a:off x="1863209" y="2253555"/>
            <a:ext cx="86082" cy="86082"/>
          </a:xfrm>
          <a:prstGeom prst="roundRect">
            <a:avLst>
              <a:gd name="adj" fmla="val 5311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2"/>
          <p:cNvSpPr/>
          <p:nvPr/>
        </p:nvSpPr>
        <p:spPr>
          <a:xfrm>
            <a:off x="2121575" y="2161937"/>
            <a:ext cx="267831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Improved Preventive Care</a:t>
            </a:r>
            <a:endParaRPr lang="en-US" sz="2000" b="1" dirty="0"/>
          </a:p>
        </p:txBody>
      </p:sp>
      <p:sp>
        <p:nvSpPr>
          <p:cNvPr id="5" name="Text 3"/>
          <p:cNvSpPr/>
          <p:nvPr/>
        </p:nvSpPr>
        <p:spPr>
          <a:xfrm>
            <a:off x="2121575" y="2548651"/>
            <a:ext cx="4983361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Empowering users with personalised insights to proactively manage their health and prevent illness.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863209" y="3469422"/>
            <a:ext cx="86082" cy="86082"/>
          </a:xfrm>
          <a:prstGeom prst="roundRect">
            <a:avLst>
              <a:gd name="adj" fmla="val 5311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5"/>
          <p:cNvSpPr/>
          <p:nvPr/>
        </p:nvSpPr>
        <p:spPr>
          <a:xfrm>
            <a:off x="2121575" y="3386078"/>
            <a:ext cx="2224564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Enhanced Adherence</a:t>
            </a:r>
            <a:endParaRPr lang="en-US" sz="2000" b="1" dirty="0"/>
          </a:p>
        </p:txBody>
      </p:sp>
      <p:sp>
        <p:nvSpPr>
          <p:cNvPr id="8" name="Text 6"/>
          <p:cNvSpPr/>
          <p:nvPr/>
        </p:nvSpPr>
        <p:spPr>
          <a:xfrm>
            <a:off x="2121575" y="3827681"/>
            <a:ext cx="4983361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Reducing non-compliance with medication and appointments through intelligent reminders and support.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863209" y="4929128"/>
            <a:ext cx="86082" cy="86082"/>
          </a:xfrm>
          <a:prstGeom prst="roundRect">
            <a:avLst>
              <a:gd name="adj" fmla="val 5311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2121575" y="4837509"/>
            <a:ext cx="217074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Early Risk Awareness</a:t>
            </a:r>
            <a:endParaRPr lang="en-US" sz="2000" b="1" dirty="0"/>
          </a:p>
        </p:txBody>
      </p:sp>
      <p:sp>
        <p:nvSpPr>
          <p:cNvPr id="11" name="Text 9"/>
          <p:cNvSpPr/>
          <p:nvPr/>
        </p:nvSpPr>
        <p:spPr>
          <a:xfrm>
            <a:off x="2121575" y="5279112"/>
            <a:ext cx="4983361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Identifying potential health risks earlier through AI-driven symptom analysis and personalised recommendations.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863209" y="6345793"/>
            <a:ext cx="86082" cy="86082"/>
          </a:xfrm>
          <a:prstGeom prst="roundRect">
            <a:avLst>
              <a:gd name="adj" fmla="val 531121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2121575" y="6266914"/>
            <a:ext cx="2287191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Accessible AI Support</a:t>
            </a:r>
            <a:endParaRPr lang="en-US" sz="2000" b="1" dirty="0"/>
          </a:p>
        </p:txBody>
      </p:sp>
      <p:sp>
        <p:nvSpPr>
          <p:cNvPr id="14" name="Text 12"/>
          <p:cNvSpPr/>
          <p:nvPr/>
        </p:nvSpPr>
        <p:spPr>
          <a:xfrm>
            <a:off x="2121575" y="6612612"/>
            <a:ext cx="4983361" cy="5514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Making advanced AI-powered healthcare assistance readily available to everyone, regardless of location.</a:t>
            </a:r>
            <a:endParaRPr lang="en-US" sz="16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084" y="2161937"/>
            <a:ext cx="5241727" cy="52417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810</Words>
  <Application>Microsoft Office PowerPoint</Application>
  <PresentationFormat>Custom</PresentationFormat>
  <Paragraphs>127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DM Sans Semi Bold</vt:lpstr>
      <vt:lpstr>Inter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PRINCE YADAV</cp:lastModifiedBy>
  <cp:revision>7</cp:revision>
  <dcterms:created xsi:type="dcterms:W3CDTF">2026-01-13T15:03:49Z</dcterms:created>
  <dcterms:modified xsi:type="dcterms:W3CDTF">2026-01-13T19:26:29Z</dcterms:modified>
</cp:coreProperties>
</file>